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5" r:id="rId4"/>
    <p:sldId id="266" r:id="rId5"/>
    <p:sldId id="26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8288000" cy="10287000"/>
  <p:notesSz cx="6858000" cy="9144000"/>
  <p:embeddedFontLst>
    <p:embeddedFont>
      <p:font typeface="Pretendard Light" panose="020B0600000101010101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retendard Bold" panose="020B0600000101010101" charset="-127"/>
      <p:bold r:id="rId20"/>
    </p:embeddedFont>
    <p:embeddedFont>
      <p:font typeface="Poppins ExtraLight" panose="020B0600000101010101" charset="0"/>
      <p:regular r:id="rId21"/>
    </p:embeddedFont>
    <p:embeddedFont>
      <p:font typeface="Pretendard SemiBold" panose="020B0600000101010101" charset="-127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Pretendard Medium" panose="020B0600000101010101" charset="-127"/>
      <p:bold r:id="rId25"/>
    </p:embeddedFont>
    <p:embeddedFont>
      <p:font typeface="Pretendard Regular" panose="020B0600000101010101" charset="-12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CF3F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156" y="42"/>
      </p:cViewPr>
      <p:guideLst>
        <p:guide pos="2976"/>
        <p:guide orient="horz"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AE769-37AE-42DE-BB5F-FE070A69B72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87F98-7BAC-4E46-AAA2-7805025B2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14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7F98-7BAC-4E46-AAA2-7805025B20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5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9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29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52400"/>
            <a:ext cx="17856200" cy="9347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57600" y="4406900"/>
            <a:ext cx="10972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0700" b="0" i="0" u="none" strike="noStrike">
                <a:solidFill>
                  <a:srgbClr val="42CF3F"/>
                </a:solidFill>
                <a:latin typeface="Pretendard Bold"/>
              </a:rPr>
              <a:t>TRIP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56100" y="6692900"/>
            <a:ext cx="9563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2A2A2A">
                    <a:alpha val="70196"/>
                  </a:srgbClr>
                </a:solidFill>
                <a:ea typeface="Pretendard Regular"/>
              </a:rPr>
              <a:t>팀원</a:t>
            </a:r>
            <a:r>
              <a:rPr lang="en-US" sz="2300" b="0" i="0" u="none" strike="noStrike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: </a:t>
            </a:r>
            <a:r>
              <a:rPr lang="ko-KR" sz="2300" b="0" i="0" u="none" strike="noStrike">
                <a:solidFill>
                  <a:srgbClr val="2A2A2A">
                    <a:alpha val="70196"/>
                  </a:srgbClr>
                </a:solidFill>
                <a:ea typeface="Pretendard Regular"/>
              </a:rPr>
              <a:t>백수정</a:t>
            </a:r>
            <a:r>
              <a:rPr lang="en-US" sz="2300" b="0" i="0" u="none" strike="noStrike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2A2A2A">
                    <a:alpha val="70196"/>
                  </a:srgbClr>
                </a:solidFill>
                <a:ea typeface="Pretendard Regular"/>
              </a:rPr>
              <a:t>구형준</a:t>
            </a:r>
            <a:r>
              <a:rPr lang="en-US" sz="2300" b="0" i="0" u="none" strike="noStrike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2A2A2A">
                    <a:alpha val="70196"/>
                  </a:srgbClr>
                </a:solidFill>
                <a:ea typeface="Pretendard Regular"/>
              </a:rPr>
              <a:t>김강태</a:t>
            </a:r>
            <a:r>
              <a:rPr lang="en-US" sz="2300" b="0" i="0" u="none" strike="noStrike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2A2A2A">
                    <a:alpha val="70196"/>
                  </a:srgbClr>
                </a:solidFill>
                <a:ea typeface="Pretendard Regular"/>
              </a:rPr>
              <a:t>안성빈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9359900"/>
            <a:ext cx="77216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01100" y="990600"/>
            <a:ext cx="685800" cy="3771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981700" y="9499600"/>
            <a:ext cx="6311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700" b="0" i="0" u="none" strike="noStrike">
                <a:solidFill>
                  <a:srgbClr val="42CF3F"/>
                </a:solidFill>
                <a:latin typeface="Pretendard Medium"/>
              </a:rPr>
              <a:t>Date.  2024.07.12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88200" y="2819400"/>
            <a:ext cx="3911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ko-KR" sz="1600" b="0" i="0" u="none" strike="noStrike" spc="300">
                <a:solidFill>
                  <a:srgbClr val="42CF3F"/>
                </a:solidFill>
                <a:ea typeface="Pretendard Bold"/>
              </a:rPr>
              <a:t>코리아</a:t>
            </a:r>
            <a:r>
              <a:rPr lang="en-US" sz="1600" b="0" i="0" u="none" strike="noStrike" spc="300">
                <a:solidFill>
                  <a:srgbClr val="42CF3F"/>
                </a:solidFill>
                <a:latin typeface="Pretendard Bold"/>
              </a:rPr>
              <a:t>IT</a:t>
            </a:r>
            <a:r>
              <a:rPr lang="ko-KR" sz="1600" b="0" i="0" u="none" strike="noStrike" spc="300">
                <a:solidFill>
                  <a:srgbClr val="42CF3F"/>
                </a:solidFill>
                <a:ea typeface="Pretendard Bold"/>
              </a:rPr>
              <a:t>아카데미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2120900" y="3124200"/>
          <a:ext cx="14008100" cy="53340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4700">
                <a:tc>
                  <a:txBody>
                    <a:bodyPr/>
                    <a:lstStyle/>
                    <a:p>
                      <a:pPr lvl="0" algn="ctr">
                        <a:lnSpc>
                          <a:spcPct val="1336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A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행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5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36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B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행</a:t>
                      </a:r>
                      <a:endParaRPr lang="en-US" sz="1100"/>
                    </a:p>
                  </a:txBody>
                  <a:tcPr marL="19050" marR="19050" marT="19050" marB="19050" anchor="ctr">
                    <a:lnL w="190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5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36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C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행</a:t>
                      </a:r>
                      <a:endParaRPr lang="en-US" sz="1100"/>
                    </a:p>
                  </a:txBody>
                  <a:tcPr marL="19050" marR="19050" marT="19050" marB="19050" anchor="ctr">
                    <a:lnL w="190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5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0">
                <a:tc>
                  <a:txBody>
                    <a:bodyPr/>
                    <a:lstStyle/>
                    <a:p>
                      <a:pPr lvl="0" algn="ctr">
                        <a:lnSpc>
                          <a:spcPct val="1336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4585FB"/>
                          </a:solidFill>
                          <a:ea typeface="Pretendard Bold"/>
                        </a:rPr>
                        <a:t>항목</a:t>
                      </a:r>
                      <a:r>
                        <a:rPr lang="en-US" sz="2000" b="0" i="0" u="none" strike="noStrike">
                          <a:solidFill>
                            <a:srgbClr val="4585FB"/>
                          </a:solidFill>
                          <a:latin typeface="Pretendard Bold"/>
                        </a:rPr>
                        <a:t> 1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336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    -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항복이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어떤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전달하는지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설명해주세요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  <a:p>
                      <a:pPr lvl="0" algn="l">
                        <a:lnSpc>
                          <a:spcPct val="133630"/>
                        </a:lnSpc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    -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또한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이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항목에서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가장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중요한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부분을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설명해주세요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36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이곳엔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항목의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특이사항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혹은</a:t>
                      </a:r>
                      <a:endParaRPr lang="en-US" sz="1100"/>
                    </a:p>
                    <a:p>
                      <a:pPr lvl="0" algn="ctr">
                        <a:lnSpc>
                          <a:spcPct val="133630"/>
                        </a:lnSpc>
                      </a:pP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참고사항을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언급해주세요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5900">
                <a:tc>
                  <a:txBody>
                    <a:bodyPr/>
                    <a:lstStyle/>
                    <a:p>
                      <a:pPr lvl="0" algn="ctr">
                        <a:lnSpc>
                          <a:spcPct val="1336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4585FB"/>
                          </a:solidFill>
                          <a:ea typeface="Pretendard Bold"/>
                        </a:rPr>
                        <a:t>항목</a:t>
                      </a:r>
                      <a:r>
                        <a:rPr lang="en-US" sz="2000" b="0" i="0" u="none" strike="noStrike">
                          <a:solidFill>
                            <a:srgbClr val="4585FB"/>
                          </a:solidFill>
                          <a:latin typeface="Pretendard Bold"/>
                        </a:rPr>
                        <a:t> 2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336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    -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항복이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어떤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전달하는지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설명해주세요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  <a:p>
                      <a:pPr lvl="0" algn="l">
                        <a:lnSpc>
                          <a:spcPct val="133630"/>
                        </a:lnSpc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    -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또한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이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항목에서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가장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중요한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부분을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설명해주세요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36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이곳엔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항목의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특이사항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혹은</a:t>
                      </a:r>
                      <a:endParaRPr lang="en-US" sz="1100"/>
                    </a:p>
                    <a:p>
                      <a:pPr lvl="0" algn="ctr">
                        <a:lnSpc>
                          <a:spcPct val="133630"/>
                        </a:lnSpc>
                      </a:pP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참고사항을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언급해주세요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lvl="0" algn="ctr">
                        <a:lnSpc>
                          <a:spcPct val="1336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4585FB"/>
                          </a:solidFill>
                          <a:ea typeface="Pretendard Bold"/>
                        </a:rPr>
                        <a:t>항목</a:t>
                      </a:r>
                      <a:r>
                        <a:rPr lang="en-US" sz="2000" b="0" i="0" u="none" strike="noStrike">
                          <a:solidFill>
                            <a:srgbClr val="4585FB"/>
                          </a:solidFill>
                          <a:latin typeface="Pretendard Bold"/>
                        </a:rPr>
                        <a:t> 3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336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    -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항복이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어떤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전달하는지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설명해주세요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  <a:p>
                      <a:pPr lvl="0" algn="l">
                        <a:lnSpc>
                          <a:spcPct val="133630"/>
                        </a:lnSpc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    -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또한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이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항목에서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가장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중요한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부분을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설명해주세요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36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이곳엔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항목의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특이사항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혹은</a:t>
                      </a:r>
                      <a:endParaRPr lang="en-US" sz="1100"/>
                    </a:p>
                    <a:p>
                      <a:pPr lvl="0" algn="ctr">
                        <a:lnSpc>
                          <a:spcPct val="133630"/>
                        </a:lnSpc>
                      </a:pP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참고사항을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Pretendard Light"/>
                        </a:rPr>
                        <a:t>언급해주세요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585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5354300" y="1689100"/>
            <a:ext cx="1803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9519"/>
              </a:lnSpc>
            </a:pPr>
            <a:r>
              <a:rPr lang="en-US" sz="1600" b="0" i="0" u="none" strike="noStrike" spc="300">
                <a:solidFill>
                  <a:srgbClr val="42CF3F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95500" y="9080500"/>
            <a:ext cx="14135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표를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입력하는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페이지입니다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. </a:t>
            </a: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항목에서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가장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중요한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부분을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설명해주세요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7000" b="0" i="0" u="none" strike="noStrike">
                <a:solidFill>
                  <a:srgbClr val="42CF3F"/>
                </a:solidFill>
                <a:ea typeface="Pretendard Bold"/>
              </a:rPr>
              <a:t>표</a:t>
            </a:r>
            <a:r>
              <a:rPr lang="en-US" sz="7000" b="0" i="0" u="none" strike="noStrike">
                <a:solidFill>
                  <a:srgbClr val="42CF3F"/>
                </a:solidFill>
                <a:latin typeface="Pretendard Bold"/>
              </a:rPr>
              <a:t> </a:t>
            </a:r>
            <a:r>
              <a:rPr lang="ko-KR" sz="7000" b="0" i="0" u="none" strike="noStrike">
                <a:solidFill>
                  <a:srgbClr val="42CF3F"/>
                </a:solidFill>
                <a:ea typeface="Pretendard Bold"/>
              </a:rPr>
              <a:t>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>
                <a:solidFill>
                  <a:srgbClr val="42CF3F"/>
                </a:solidFill>
                <a:latin typeface="Poppins ExtraLight"/>
              </a:rPr>
              <a:t>05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354300" y="1689100"/>
            <a:ext cx="1803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9519"/>
              </a:lnSpc>
            </a:pPr>
            <a:r>
              <a:rPr lang="en-US" sz="1600" b="0" i="0" u="none" strike="noStrike" spc="300">
                <a:solidFill>
                  <a:srgbClr val="42CF3F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00" y="5092700"/>
            <a:ext cx="471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292600" y="1562100"/>
            <a:ext cx="1371600" cy="576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292600" y="5410200"/>
            <a:ext cx="1371600" cy="5765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578100" y="5626100"/>
            <a:ext cx="47879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대상들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간의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주요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차이나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유사점을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요약하는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페이지예요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.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비교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기준이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방법을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제시하면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명확한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근거가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완성돼요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7400" y="4178300"/>
            <a:ext cx="58420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42CF3F"/>
                </a:solidFill>
                <a:latin typeface="Pretendard Bold"/>
              </a:rPr>
              <a:t>01 </a:t>
            </a:r>
            <a:r>
              <a:rPr lang="ko-KR" sz="3100" b="0" i="0" u="none" strike="noStrike">
                <a:solidFill>
                  <a:srgbClr val="42CF3F"/>
                </a:solidFill>
                <a:ea typeface="Pretendard Bold"/>
              </a:rPr>
              <a:t>ㅣ비교할</a:t>
            </a:r>
            <a:r>
              <a:rPr lang="en-US" sz="3100" b="0" i="0" u="none" strike="noStrike">
                <a:solidFill>
                  <a:srgbClr val="42CF3F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42CF3F"/>
                </a:solidFill>
                <a:ea typeface="Pretendard Bold"/>
              </a:rPr>
              <a:t>내용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78100" y="7239000"/>
            <a:ext cx="47879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대상이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어떤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측면에서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우세하거나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대상이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특정한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특징을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갖는지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등을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설명합니다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.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미치게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될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영향까지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설명해도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좋아요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0" y="5092700"/>
            <a:ext cx="4711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585700" y="1562100"/>
            <a:ext cx="1371600" cy="576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2585700" y="5410200"/>
            <a:ext cx="1371600" cy="5765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883900" y="5626100"/>
            <a:ext cx="47879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대상들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간의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주요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차이나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유사점을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요약하는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페이지예요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.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비교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기준이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방법을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제시하면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명확한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근거가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완성돼요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50500" y="4178300"/>
            <a:ext cx="58420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42CF3F"/>
                </a:solidFill>
                <a:latin typeface="Pretendard Bold"/>
              </a:rPr>
              <a:t>02 </a:t>
            </a:r>
            <a:r>
              <a:rPr lang="ko-KR" sz="3100" b="0" i="0" u="none" strike="noStrike">
                <a:solidFill>
                  <a:srgbClr val="42CF3F"/>
                </a:solidFill>
                <a:ea typeface="Pretendard Bold"/>
              </a:rPr>
              <a:t>ㅣ비교할</a:t>
            </a:r>
            <a:r>
              <a:rPr lang="en-US" sz="3100" b="0" i="0" u="none" strike="noStrike">
                <a:solidFill>
                  <a:srgbClr val="42CF3F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42CF3F"/>
                </a:solidFill>
                <a:ea typeface="Pretendard Bold"/>
              </a:rPr>
              <a:t>내용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83900" y="7239000"/>
            <a:ext cx="47879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대상이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어떤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측면에서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우세하거나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대상이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특정한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특징을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갖는지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등을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설명합니다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.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미치게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될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영향까지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설명해도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좋아요</a:t>
            </a:r>
            <a:r>
              <a:rPr lang="en-US" sz="22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700" y="6146800"/>
            <a:ext cx="342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661400" y="6146800"/>
            <a:ext cx="342900" cy="330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7000" b="0" i="0" u="none" strike="noStrike">
                <a:solidFill>
                  <a:srgbClr val="42CF3F"/>
                </a:solidFill>
                <a:ea typeface="Pretendard Bold"/>
              </a:rPr>
              <a:t>비교</a:t>
            </a:r>
            <a:r>
              <a:rPr lang="en-US" sz="7000" b="0" i="0" u="none" strike="noStrike">
                <a:solidFill>
                  <a:srgbClr val="42CF3F"/>
                </a:solidFill>
                <a:latin typeface="Pretendard Bold"/>
              </a:rPr>
              <a:t> </a:t>
            </a:r>
            <a:r>
              <a:rPr lang="ko-KR" sz="7000" b="0" i="0" u="none" strike="noStrike">
                <a:solidFill>
                  <a:srgbClr val="42CF3F"/>
                </a:solidFill>
                <a:ea typeface="Pretendard Bold"/>
              </a:rPr>
              <a:t>페이지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>
                <a:solidFill>
                  <a:srgbClr val="42CF3F"/>
                </a:solidFill>
                <a:latin typeface="Poppins ExtraLight"/>
              </a:rPr>
              <a:t>06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953500" y="6083300"/>
            <a:ext cx="342900" cy="33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354300" y="1689100"/>
            <a:ext cx="1803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9519"/>
              </a:lnSpc>
            </a:pPr>
            <a:r>
              <a:rPr lang="en-US" sz="1600" b="0" i="0" u="none" strike="noStrike" spc="300">
                <a:solidFill>
                  <a:srgbClr val="42CF3F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724900" y="-3238500"/>
            <a:ext cx="800100" cy="14058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651500" y="3898900"/>
            <a:ext cx="98679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먼저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형상이나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문제점을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명확하게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설명합니다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.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어떤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현상이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발생했는지를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상세히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기술합니다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.</a:t>
            </a: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현상이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발생한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원인에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대한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여러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가지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가설을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제시해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보세요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.</a:t>
            </a: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가능한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원인을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명시하고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각각에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대한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근거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또한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제시해요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572000" y="4521200"/>
            <a:ext cx="12700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724900" y="-1778000"/>
            <a:ext cx="800100" cy="14058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857500" y="4775200"/>
            <a:ext cx="1765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900" b="0" i="0" u="none" strike="noStrike">
                <a:solidFill>
                  <a:srgbClr val="42CF3F"/>
                </a:solidFill>
                <a:ea typeface="Pretendard Bold"/>
              </a:rPr>
              <a:t>원</a:t>
            </a:r>
            <a:r>
              <a:rPr lang="en-US" sz="1900" b="0" i="0" u="none" strike="noStrike">
                <a:solidFill>
                  <a:srgbClr val="42CF3F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42CF3F"/>
                </a:solidFill>
                <a:ea typeface="Pretendard Bold"/>
              </a:rPr>
              <a:t>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40000" y="3860800"/>
            <a:ext cx="2400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5300" b="0" i="0" u="none" strike="noStrike" spc="-300">
                <a:solidFill>
                  <a:srgbClr val="42CF3F"/>
                </a:solidFill>
                <a:latin typeface="Poppins ExtraLight"/>
              </a:rPr>
              <a:t>Cause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724900" y="177800"/>
            <a:ext cx="800100" cy="14058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651500" y="7531100"/>
            <a:ext cx="98679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해당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원인을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해결하거나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예방하기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위한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향후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조치나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대응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방안을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제시할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수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있습니다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.</a:t>
            </a: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결과의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관리나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개선을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위한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제안을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포함해도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2A2A2A"/>
                </a:solidFill>
                <a:ea typeface="Pretendard Regular"/>
              </a:rPr>
              <a:t>좋아요</a:t>
            </a:r>
            <a:r>
              <a:rPr lang="en-US" sz="2100" b="0" i="0" u="none" strike="noStrike">
                <a:solidFill>
                  <a:srgbClr val="2A2A2A"/>
                </a:solidFill>
                <a:latin typeface="Pretendard Regula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572000" y="7924800"/>
            <a:ext cx="12700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724900" y="1638300"/>
            <a:ext cx="800100" cy="14058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857500" y="8178800"/>
            <a:ext cx="1765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900" b="0" i="0" u="none" strike="noStrike">
                <a:solidFill>
                  <a:srgbClr val="42CF3F"/>
                </a:solidFill>
                <a:ea typeface="Pretendard Bold"/>
              </a:rPr>
              <a:t>결</a:t>
            </a:r>
            <a:r>
              <a:rPr lang="en-US" sz="1900" b="0" i="0" u="none" strike="noStrike">
                <a:solidFill>
                  <a:srgbClr val="42CF3F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42CF3F"/>
                </a:solidFill>
                <a:ea typeface="Pretendard Bold"/>
              </a:rPr>
              <a:t>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40000" y="7264400"/>
            <a:ext cx="2400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5300" b="0" i="0" u="none" strike="noStrike" spc="-200">
                <a:solidFill>
                  <a:srgbClr val="42CF3F"/>
                </a:solidFill>
                <a:latin typeface="Poppins ExtraLight"/>
              </a:rPr>
              <a:t>Result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416300" y="660400"/>
            <a:ext cx="8089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7000" b="0" i="0" u="none" strike="noStrike">
                <a:solidFill>
                  <a:srgbClr val="42CF3F"/>
                </a:solidFill>
                <a:ea typeface="Pretendard Bold"/>
              </a:rPr>
              <a:t>원인과</a:t>
            </a:r>
            <a:r>
              <a:rPr lang="en-US" sz="7000" b="0" i="0" u="none" strike="noStrike">
                <a:solidFill>
                  <a:srgbClr val="42CF3F"/>
                </a:solidFill>
                <a:latin typeface="Pretendard Bold"/>
              </a:rPr>
              <a:t> </a:t>
            </a:r>
            <a:r>
              <a:rPr lang="ko-KR" sz="7000" b="0" i="0" u="none" strike="noStrike">
                <a:solidFill>
                  <a:srgbClr val="42CF3F"/>
                </a:solidFill>
                <a:ea typeface="Pretendard Bold"/>
              </a:rPr>
              <a:t>결과</a:t>
            </a:r>
            <a:r>
              <a:rPr lang="en-US" sz="7000" b="0" i="0" u="none" strike="noStrike">
                <a:solidFill>
                  <a:srgbClr val="42CF3F"/>
                </a:solidFill>
                <a:latin typeface="Pretendard Bold"/>
              </a:rPr>
              <a:t> </a:t>
            </a:r>
            <a:r>
              <a:rPr lang="ko-KR" sz="7000" b="0" i="0" u="none" strike="noStrike">
                <a:solidFill>
                  <a:srgbClr val="42CF3F"/>
                </a:solidFill>
                <a:ea typeface="Pretendard Bold"/>
              </a:rPr>
              <a:t>페이지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>
                <a:solidFill>
                  <a:srgbClr val="42CF3F"/>
                </a:solidFill>
                <a:latin typeface="Poppins ExtraLight"/>
              </a:rPr>
              <a:t>07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04800"/>
            <a:ext cx="17614900" cy="966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6146800"/>
            <a:ext cx="15989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13500" y="2984500"/>
            <a:ext cx="54610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목차</a:t>
            </a:r>
            <a:r>
              <a:rPr lang="en-US" sz="87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소개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399073" y="6357257"/>
            <a:ext cx="4457700" cy="1066800"/>
            <a:chOff x="2324100" y="6667500"/>
            <a:chExt cx="4457700" cy="10668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err="1" smtClean="0">
                  <a:solidFill>
                    <a:srgbClr val="FFFFFF"/>
                  </a:solidFill>
                  <a:ea typeface="Pretendard Medium"/>
                </a:rPr>
                <a:t>팀원소개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담당 기능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01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01100" y="647700"/>
            <a:ext cx="685800" cy="3771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7188200" y="2476500"/>
            <a:ext cx="3911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sz="1600" b="0" i="0" u="none" strike="noStrike" spc="300" dirty="0">
                <a:solidFill>
                  <a:srgbClr val="FFFFFF"/>
                </a:solidFill>
                <a:latin typeface="Pretendard Bold"/>
              </a:rPr>
              <a:t>TABLE OF CONTENTS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6840794" y="6362700"/>
            <a:ext cx="4457700" cy="1066800"/>
            <a:chOff x="2324100" y="6667500"/>
            <a:chExt cx="4457700" cy="1066800"/>
          </a:xfrm>
        </p:grpSpPr>
        <p:pic>
          <p:nvPicPr>
            <p:cNvPr id="40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41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프로젝트 개요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42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주제 선정 이유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주요 기능</a:t>
              </a:r>
              <a:endParaRPr lang="en-US" altLang="ko-KR" sz="1600" dirty="0" smtClean="0">
                <a:solidFill>
                  <a:srgbClr val="FFFFFF"/>
                </a:solidFill>
                <a:ea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  <a:ea typeface="Pretendard Regular"/>
                </a:rPr>
                <a:t>장점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02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1294806" y="6392197"/>
            <a:ext cx="4457700" cy="1066800"/>
            <a:chOff x="2324100" y="6667500"/>
            <a:chExt cx="4457700" cy="1066800"/>
          </a:xfrm>
        </p:grpSpPr>
        <p:pic>
          <p:nvPicPr>
            <p:cNvPr id="4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46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en-US" altLang="ko-KR" sz="2300" dirty="0" smtClean="0">
                  <a:solidFill>
                    <a:srgbClr val="FFFFFF"/>
                  </a:solidFill>
                  <a:ea typeface="Pretendard Medium"/>
                </a:rPr>
                <a:t>API </a:t>
              </a: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명세서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47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ea typeface="Pretendard Regular"/>
                </a:rPr>
                <a:t>API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03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1200767" y="8156560"/>
            <a:ext cx="4457700" cy="1066800"/>
            <a:chOff x="2324100" y="6667500"/>
            <a:chExt cx="4457700" cy="1066800"/>
          </a:xfrm>
        </p:grpSpPr>
        <p:pic>
          <p:nvPicPr>
            <p:cNvPr id="8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88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개발환경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89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개발환경</a:t>
              </a:r>
              <a:r>
                <a:rPr lang="en-US" altLang="ko-KR" sz="1600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altLang="en-US" sz="1600" dirty="0" smtClean="0">
                  <a:solidFill>
                    <a:srgbClr val="FFFFFF"/>
                  </a:solidFill>
                  <a:latin typeface="Pretendard Regular"/>
                </a:rPr>
                <a:t>및 개발도구</a:t>
              </a:r>
              <a:endParaRPr lang="en-US" altLang="ko-KR" sz="1600" dirty="0" smtClean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개발 언어 및 프레임워크</a:t>
              </a:r>
              <a:endParaRPr lang="en-US" altLang="ko-KR" sz="1600" b="0" i="0" u="none" strike="noStrike" dirty="0" smtClean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latin typeface="Pretendard Regular"/>
                </a:rPr>
                <a:t>DB &amp; API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90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04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5642488" y="8162003"/>
            <a:ext cx="4457700" cy="1066800"/>
            <a:chOff x="2324100" y="6667500"/>
            <a:chExt cx="4457700" cy="1066800"/>
          </a:xfrm>
        </p:grpSpPr>
        <p:pic>
          <p:nvPicPr>
            <p:cNvPr id="92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93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메뉴 구조도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94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프로그램 메뉴 구조도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95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05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096500" y="8191500"/>
            <a:ext cx="4457700" cy="1066800"/>
            <a:chOff x="2324100" y="6667500"/>
            <a:chExt cx="4457700" cy="1066800"/>
          </a:xfrm>
        </p:grpSpPr>
        <p:pic>
          <p:nvPicPr>
            <p:cNvPr id="9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98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en-US" altLang="ko-KR" sz="2300" dirty="0" smtClean="0">
                  <a:solidFill>
                    <a:srgbClr val="FFFFFF"/>
                  </a:solidFill>
                  <a:ea typeface="Pretendard Medium"/>
                </a:rPr>
                <a:t>ERD</a:t>
              </a: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관계도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99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ea typeface="Pretendard Regular"/>
                </a:rPr>
                <a:t>ERD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100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06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13741809" y="8191500"/>
            <a:ext cx="4457700" cy="1066800"/>
            <a:chOff x="2324100" y="6667500"/>
            <a:chExt cx="4457700" cy="1066800"/>
          </a:xfrm>
        </p:grpSpPr>
        <p:pic>
          <p:nvPicPr>
            <p:cNvPr id="102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103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상세 기능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104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프로그램 상세 기능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105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07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팀원 소개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>
                <a:solidFill>
                  <a:srgbClr val="42CF3F"/>
                </a:solidFill>
                <a:latin typeface="Poppins ExtraLight"/>
              </a:rPr>
              <a:t>01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18538" y="544830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211769" y="2796540"/>
            <a:ext cx="2743200" cy="2362200"/>
            <a:chOff x="1875503" y="2722306"/>
            <a:chExt cx="2743200" cy="2362200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33"/>
            <a:stretch/>
          </p:blipFill>
          <p:spPr>
            <a:xfrm>
              <a:off x="2133600" y="3068894"/>
              <a:ext cx="2286000" cy="1846006"/>
            </a:xfrm>
            <a:prstGeom prst="rect">
              <a:avLst/>
            </a:prstGeom>
          </p:spPr>
        </p:pic>
        <p:sp>
          <p:nvSpPr>
            <p:cNvPr id="37" name="타원 36"/>
            <p:cNvSpPr/>
            <p:nvPr/>
          </p:nvSpPr>
          <p:spPr>
            <a:xfrm>
              <a:off x="1875503" y="2722306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89081" y="2796540"/>
            <a:ext cx="2743200" cy="2362200"/>
            <a:chOff x="4953000" y="2781300"/>
            <a:chExt cx="2743200" cy="2362200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38" name="타원 37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47138" y="6191250"/>
            <a:ext cx="365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프론트엔드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디자인 작업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주소 검색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API,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지도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축제 검색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축제 랭킹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여행 정보 목록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여행 정보 상세페이지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리뷰 기능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895850" y="544830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24450" y="6191250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여행 정보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지도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여행 정보 등록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여행 정보 검색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길찾기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페이지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공항편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정보 페이지 구현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277350" y="546735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505950" y="6210300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축제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축제 등록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축제 정보 목록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축제 상세페이지 구현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3677900" y="542925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906500" y="6172200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유저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리뷰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회원가입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로그인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유저 정보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여행지 랭킹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리뷰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별점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메인 페이지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9970581" y="2796540"/>
            <a:ext cx="2743200" cy="2362200"/>
            <a:chOff x="4953000" y="2781300"/>
            <a:chExt cx="2743200" cy="2362200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4371131" y="2796540"/>
            <a:ext cx="2743200" cy="2362200"/>
            <a:chOff x="4953000" y="2781300"/>
            <a:chExt cx="2743200" cy="2362200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73" name="타원 72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711021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42CF3F"/>
                </a:solidFill>
                <a:latin typeface="+mj-ea"/>
                <a:ea typeface="+mj-ea"/>
              </a:rPr>
              <a:t>팀장 </a:t>
            </a:r>
            <a:r>
              <a:rPr lang="en-US" altLang="ko-KR" sz="2000" b="1" dirty="0" smtClean="0">
                <a:solidFill>
                  <a:srgbClr val="42CF3F"/>
                </a:solidFill>
                <a:latin typeface="+mj-ea"/>
                <a:ea typeface="+mj-ea"/>
              </a:rPr>
              <a:t>: </a:t>
            </a:r>
            <a:r>
              <a:rPr lang="ko-KR" altLang="en-US" sz="2000" b="1" dirty="0" err="1" smtClean="0">
                <a:solidFill>
                  <a:srgbClr val="42CF3F"/>
                </a:solidFill>
                <a:latin typeface="+mj-ea"/>
                <a:ea typeface="+mj-ea"/>
              </a:rPr>
              <a:t>백수정</a:t>
            </a:r>
            <a:endParaRPr lang="ko-KR" altLang="en-US" sz="20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08833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42CF3F"/>
                </a:solidFill>
                <a:latin typeface="+mj-ea"/>
                <a:ea typeface="+mj-ea"/>
              </a:rPr>
              <a:t>팀원 </a:t>
            </a:r>
            <a:r>
              <a:rPr lang="en-US" altLang="ko-KR" sz="2000" b="1" dirty="0" smtClean="0">
                <a:solidFill>
                  <a:srgbClr val="42CF3F"/>
                </a:solidFill>
                <a:latin typeface="+mj-ea"/>
                <a:ea typeface="+mj-ea"/>
              </a:rPr>
              <a:t>: </a:t>
            </a:r>
            <a:r>
              <a:rPr lang="ko-KR" altLang="en-US" sz="2000" b="1" dirty="0" err="1" smtClean="0">
                <a:solidFill>
                  <a:srgbClr val="42CF3F"/>
                </a:solidFill>
                <a:latin typeface="+mj-ea"/>
                <a:ea typeface="+mj-ea"/>
              </a:rPr>
              <a:t>구형준</a:t>
            </a:r>
            <a:endParaRPr lang="ko-KR" altLang="en-US" sz="20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46983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42CF3F"/>
                </a:solidFill>
                <a:latin typeface="+mj-ea"/>
                <a:ea typeface="+mj-ea"/>
              </a:rPr>
              <a:t>팀원 </a:t>
            </a:r>
            <a:r>
              <a:rPr lang="en-US" altLang="ko-KR" sz="2000" b="1" dirty="0" smtClean="0">
                <a:solidFill>
                  <a:srgbClr val="42CF3F"/>
                </a:solidFill>
                <a:latin typeface="+mj-ea"/>
                <a:ea typeface="+mj-ea"/>
              </a:rPr>
              <a:t>: </a:t>
            </a:r>
            <a:r>
              <a:rPr lang="ko-KR" altLang="en-US" sz="2000" b="1" dirty="0" err="1" smtClean="0">
                <a:solidFill>
                  <a:srgbClr val="42CF3F"/>
                </a:solidFill>
                <a:latin typeface="+mj-ea"/>
                <a:ea typeface="+mj-ea"/>
              </a:rPr>
              <a:t>김강태</a:t>
            </a:r>
            <a:endParaRPr lang="ko-KR" altLang="en-US" sz="20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87038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42CF3F"/>
                </a:solidFill>
                <a:latin typeface="+mj-ea"/>
                <a:ea typeface="+mj-ea"/>
              </a:rPr>
              <a:t>팀원 </a:t>
            </a:r>
            <a:r>
              <a:rPr lang="en-US" altLang="ko-KR" sz="2000" b="1" dirty="0" smtClean="0">
                <a:solidFill>
                  <a:srgbClr val="42CF3F"/>
                </a:solidFill>
                <a:latin typeface="+mj-ea"/>
                <a:ea typeface="+mj-ea"/>
              </a:rPr>
              <a:t>: </a:t>
            </a:r>
            <a:r>
              <a:rPr lang="ko-KR" altLang="en-US" sz="2000" b="1" dirty="0" err="1" smtClean="0">
                <a:solidFill>
                  <a:srgbClr val="42CF3F"/>
                </a:solidFill>
                <a:latin typeface="+mj-ea"/>
                <a:ea typeface="+mj-ea"/>
              </a:rPr>
              <a:t>안성빈</a:t>
            </a:r>
            <a:endParaRPr lang="ko-KR" altLang="en-US" sz="20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897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메뉴 구조도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05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382000" y="30885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MAIN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382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정보 등록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5306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여행 목록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2230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검색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9154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랭킹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2509084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회원가입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2509084" y="5497464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로그인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515642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기타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382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정보 등록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382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등록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5306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현황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5306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현황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2230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국내 여행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230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rgbClr val="42CF3F"/>
                </a:solidFill>
                <a:latin typeface="+mj-ea"/>
                <a:ea typeface="+mj-ea"/>
              </a:rPr>
              <a:t>해외 여행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915400" y="53745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여행지 랭킹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915400" y="62889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랭킹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515642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상세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515642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상세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223000" y="727194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5156420" y="72795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42CF3F"/>
                </a:solidFill>
                <a:latin typeface="+mj-ea"/>
                <a:ea typeface="+mj-ea"/>
              </a:rPr>
              <a:t>길찾기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5156420" y="81939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42CF3F"/>
                </a:solidFill>
                <a:latin typeface="+mj-ea"/>
                <a:ea typeface="+mj-ea"/>
              </a:rPr>
              <a:t>공항편</a:t>
            </a:r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 정보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629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ERD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관계도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06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857500"/>
            <a:ext cx="13563600" cy="65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8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7000" b="0" i="0" u="none" strike="noStrike">
                <a:solidFill>
                  <a:srgbClr val="42CF3F"/>
                </a:solidFill>
                <a:ea typeface="Pretendard Bold"/>
              </a:rPr>
              <a:t>결론</a:t>
            </a:r>
            <a:r>
              <a:rPr lang="en-US" sz="7000" b="0" i="0" u="none" strike="noStrike">
                <a:solidFill>
                  <a:srgbClr val="42CF3F"/>
                </a:solidFill>
                <a:latin typeface="Pretendard Bold"/>
              </a:rPr>
              <a:t> </a:t>
            </a:r>
            <a:r>
              <a:rPr lang="ko-KR" sz="7000" b="0" i="0" u="none" strike="noStrike">
                <a:solidFill>
                  <a:srgbClr val="42CF3F"/>
                </a:solidFill>
                <a:ea typeface="Pretendard Bold"/>
              </a:rPr>
              <a:t>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>
                <a:solidFill>
                  <a:srgbClr val="42CF3F"/>
                </a:solidFill>
                <a:latin typeface="Poppins ExtraLight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95500" y="3086100"/>
            <a:ext cx="14135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sz="2200" b="1" i="0" u="none" strike="noStrike" spc="100">
                <a:solidFill>
                  <a:srgbClr val="2A2A2A"/>
                </a:solidFill>
                <a:ea typeface="Pretendard Regular"/>
              </a:rPr>
              <a:t>보고할</a:t>
            </a:r>
            <a:r>
              <a:rPr lang="en-US" sz="2200" b="1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 spc="100">
                <a:solidFill>
                  <a:srgbClr val="2A2A2A"/>
                </a:solidFill>
                <a:ea typeface="Pretendard Regular"/>
              </a:rPr>
              <a:t>땐</a:t>
            </a:r>
            <a:r>
              <a:rPr lang="en-US" sz="2200" b="1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 spc="100">
                <a:solidFill>
                  <a:srgbClr val="2A2A2A"/>
                </a:solidFill>
                <a:ea typeface="Pretendard Regular"/>
              </a:rPr>
              <a:t>결론을</a:t>
            </a:r>
            <a:r>
              <a:rPr lang="en-US" sz="2200" b="1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 spc="100">
                <a:solidFill>
                  <a:srgbClr val="2A2A2A"/>
                </a:solidFill>
                <a:ea typeface="Pretendard Regular"/>
              </a:rPr>
              <a:t>먼저</a:t>
            </a:r>
            <a:r>
              <a:rPr lang="en-US" sz="2200" b="1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 spc="100">
                <a:solidFill>
                  <a:srgbClr val="2A2A2A"/>
                </a:solidFill>
                <a:ea typeface="Pretendard Regular"/>
              </a:rPr>
              <a:t>제시해</a:t>
            </a:r>
            <a:r>
              <a:rPr lang="en-US" sz="2200" b="1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 spc="100">
                <a:solidFill>
                  <a:srgbClr val="2A2A2A"/>
                </a:solidFill>
                <a:ea typeface="Pretendard Regular"/>
              </a:rPr>
              <a:t>보세요</a:t>
            </a:r>
            <a:r>
              <a:rPr lang="en-US" sz="2200" b="1" i="0" u="none" strike="noStrike" spc="100">
                <a:solidFill>
                  <a:srgbClr val="2A2A2A"/>
                </a:solidFill>
                <a:latin typeface="Pretendard Regular"/>
              </a:rPr>
              <a:t>. </a:t>
            </a:r>
          </a:p>
          <a:p>
            <a:pPr lvl="0" algn="ctr">
              <a:lnSpc>
                <a:spcPct val="115369"/>
              </a:lnSpc>
            </a:pPr>
            <a:r>
              <a:rPr lang="ko-KR" sz="2200" b="1" i="0" u="none" strike="noStrike" spc="100">
                <a:solidFill>
                  <a:srgbClr val="2A2A2A"/>
                </a:solidFill>
                <a:ea typeface="Pretendard Regular"/>
              </a:rPr>
              <a:t>배경</a:t>
            </a:r>
            <a:r>
              <a:rPr lang="en-US" sz="2200" b="1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 spc="100">
                <a:solidFill>
                  <a:srgbClr val="2A2A2A"/>
                </a:solidFill>
                <a:ea typeface="Pretendard Regular"/>
              </a:rPr>
              <a:t>현황</a:t>
            </a:r>
            <a:r>
              <a:rPr lang="en-US" sz="2200" b="1" i="0" u="none" strike="noStrike" spc="100">
                <a:solidFill>
                  <a:srgbClr val="2A2A2A"/>
                </a:solidFill>
                <a:latin typeface="Pretendard Regular"/>
              </a:rPr>
              <a:t>, </a:t>
            </a:r>
            <a:r>
              <a:rPr lang="ko-KR" sz="2200" b="1" i="0" u="none" strike="noStrike" spc="100">
                <a:solidFill>
                  <a:srgbClr val="2A2A2A"/>
                </a:solidFill>
                <a:ea typeface="Pretendard Regular"/>
              </a:rPr>
              <a:t>수치</a:t>
            </a:r>
            <a:r>
              <a:rPr lang="en-US" sz="2200" b="1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 spc="100">
                <a:solidFill>
                  <a:srgbClr val="2A2A2A"/>
                </a:solidFill>
                <a:ea typeface="Pretendard Regular"/>
              </a:rPr>
              <a:t>등의</a:t>
            </a:r>
            <a:r>
              <a:rPr lang="en-US" sz="2200" b="1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 spc="100">
                <a:solidFill>
                  <a:srgbClr val="2A2A2A"/>
                </a:solidFill>
                <a:ea typeface="Pretendard Regular"/>
              </a:rPr>
              <a:t>구체적인</a:t>
            </a:r>
            <a:r>
              <a:rPr lang="en-US" sz="2200" b="1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1" i="0" u="none" strike="noStrike" spc="100">
                <a:solidFill>
                  <a:srgbClr val="2A2A2A"/>
                </a:solidFill>
                <a:ea typeface="Pretendard Regular"/>
              </a:rPr>
              <a:t>보고보다</a:t>
            </a:r>
            <a:r>
              <a:rPr lang="en-US" sz="2200" b="1" i="0" u="none" strike="noStrike" spc="100">
                <a:solidFill>
                  <a:srgbClr val="2A2A2A"/>
                </a:solidFill>
                <a:latin typeface="Pretendard Regular"/>
              </a:rPr>
              <a:t> </a:t>
            </a: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앞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부분에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 </a:t>
            </a: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배치하는게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좋습니다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5727700"/>
            <a:ext cx="2908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606800" y="3238500"/>
            <a:ext cx="1016000" cy="400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606800" y="6921500"/>
            <a:ext cx="1016000" cy="4000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28900" y="7620000"/>
            <a:ext cx="29845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2009"/>
              </a:lnSpc>
            </a:pP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결론은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전체적인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내용을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요약하고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, 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보고에서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핵심이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되는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내용에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포인트를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강조합니다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.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폰트는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프리텐다드입니다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95500" y="4965700"/>
            <a:ext cx="4051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42CF3F"/>
                </a:solidFill>
                <a:latin typeface="Pretendard Bold"/>
              </a:rPr>
              <a:t>01 </a:t>
            </a:r>
            <a:r>
              <a:rPr lang="ko-KR" sz="3100" b="0" i="0" u="none" strike="noStrike">
                <a:solidFill>
                  <a:srgbClr val="42CF3F"/>
                </a:solidFill>
                <a:ea typeface="Pretendard Bold"/>
              </a:rPr>
              <a:t>ㅣ결론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900" y="5727700"/>
            <a:ext cx="29083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648700" y="3238500"/>
            <a:ext cx="1016000" cy="400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648700" y="6921500"/>
            <a:ext cx="1016000" cy="4000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670800" y="7620000"/>
            <a:ext cx="29845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2009"/>
              </a:lnSpc>
            </a:pP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결론은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전체적인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내용을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요약하고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, 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보고에서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핵심이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되는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내용에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포인트를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강조합니다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.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폰트는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프리텐다드입니다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37400" y="4965700"/>
            <a:ext cx="4051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42CF3F"/>
                </a:solidFill>
                <a:latin typeface="Pretendard Bold"/>
              </a:rPr>
              <a:t>02 </a:t>
            </a:r>
            <a:r>
              <a:rPr lang="ko-KR" sz="3100" b="0" i="0" u="none" strike="noStrike">
                <a:solidFill>
                  <a:srgbClr val="42CF3F"/>
                </a:solidFill>
                <a:ea typeface="Pretendard Bold"/>
              </a:rPr>
              <a:t>ㅣ결론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0" y="5727700"/>
            <a:ext cx="29083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652500" y="3238500"/>
            <a:ext cx="1016000" cy="400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3652500" y="6921500"/>
            <a:ext cx="1016000" cy="400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0" y="5918200"/>
            <a:ext cx="1651000" cy="1651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3300" y="6324600"/>
            <a:ext cx="1041400" cy="952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5400" y="6273800"/>
            <a:ext cx="558800" cy="9271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661900" y="7620000"/>
            <a:ext cx="29845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2009"/>
              </a:lnSpc>
            </a:pP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결론은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전체적인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내용을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요약하고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, 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보고에서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핵심이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되는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내용에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포인트를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강조합니다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.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폰트는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42CF3F">
                    <a:alpha val="76078"/>
                  </a:srgbClr>
                </a:solidFill>
                <a:ea typeface="Pretendard Regular"/>
              </a:rPr>
              <a:t>프리텐다드입니다</a:t>
            </a:r>
            <a:r>
              <a:rPr lang="en-US" sz="2000" b="0" i="0" u="none" strike="noStrike">
                <a:solidFill>
                  <a:srgbClr val="42CF3F">
                    <a:alpha val="76078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28500" y="4965700"/>
            <a:ext cx="4051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42CF3F"/>
                </a:solidFill>
                <a:latin typeface="Pretendard Bold"/>
              </a:rPr>
              <a:t>03 </a:t>
            </a:r>
            <a:r>
              <a:rPr lang="ko-KR" sz="3100" b="0" i="0" u="none" strike="noStrike">
                <a:solidFill>
                  <a:srgbClr val="42CF3F"/>
                </a:solidFill>
                <a:ea typeface="Pretendard Bold"/>
              </a:rPr>
              <a:t>ㅣ결론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95500" y="9080500"/>
            <a:ext cx="14135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배경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요인을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입력하는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페이지입니다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. </a:t>
            </a: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현상이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일어나게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된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원인을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참고자료와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함께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 spc="100">
                <a:solidFill>
                  <a:srgbClr val="2A2A2A"/>
                </a:solidFill>
                <a:ea typeface="Pretendard Regular"/>
              </a:rPr>
              <a:t>입력하세요</a:t>
            </a:r>
            <a:r>
              <a:rPr lang="en-US" sz="2200" b="0" i="0" u="none" strike="noStrike" spc="100">
                <a:solidFill>
                  <a:srgbClr val="2A2A2A"/>
                </a:solidFill>
                <a:latin typeface="Pretendard Regular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4300" y="1689100"/>
            <a:ext cx="1803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9519"/>
              </a:lnSpc>
            </a:pPr>
            <a:r>
              <a:rPr lang="en-US" sz="1600" b="0" i="0" u="none" strike="noStrike" spc="300">
                <a:solidFill>
                  <a:srgbClr val="42CF3F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9639300" y="3124200"/>
            <a:ext cx="7505700" cy="539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700" y="3594100"/>
            <a:ext cx="6705600" cy="450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900" y="5651500"/>
            <a:ext cx="3429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381500" y="-114300"/>
            <a:ext cx="1016000" cy="748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381500" y="4267200"/>
            <a:ext cx="1016000" cy="7480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800" y="5803900"/>
            <a:ext cx="63881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98800" y="4419600"/>
            <a:ext cx="685800" cy="3327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51000" y="3657600"/>
            <a:ext cx="6464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01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ㅣ</a:t>
            </a: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첫번째</a:t>
            </a: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배경</a:t>
            </a: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요인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3700" y="4292600"/>
            <a:ext cx="6451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현상이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일어나게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원인을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입력하세요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.</a:t>
            </a:r>
          </a:p>
          <a:p>
            <a:pPr marL="342900" lvl="0" indent="-342900" algn="just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왼쪽의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사진이나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그래프를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추가로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설명해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배경의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내용을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완성해보세요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" y="6273800"/>
            <a:ext cx="6464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02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ㅣ</a:t>
            </a: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두번째</a:t>
            </a: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배경</a:t>
            </a: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요인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63700" y="6908800"/>
            <a:ext cx="6451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현상이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일어나게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원인을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입력하세요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.</a:t>
            </a:r>
          </a:p>
          <a:p>
            <a:pPr marL="342900" lvl="0" indent="-342900" algn="just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왼쪽의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사진이나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그래프를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추가로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설명해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배경의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내용을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완성해보세요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7000" b="0" i="0" u="none" strike="noStrike">
                <a:solidFill>
                  <a:srgbClr val="42CF3F"/>
                </a:solidFill>
                <a:ea typeface="Pretendard Bold"/>
              </a:rPr>
              <a:t>배경</a:t>
            </a:r>
            <a:r>
              <a:rPr lang="en-US" sz="7000" b="0" i="0" u="none" strike="noStrike">
                <a:solidFill>
                  <a:srgbClr val="42CF3F"/>
                </a:solidFill>
                <a:latin typeface="Pretendard Bold"/>
              </a:rPr>
              <a:t> </a:t>
            </a:r>
            <a:r>
              <a:rPr lang="ko-KR" sz="7000" b="0" i="0" u="none" strike="noStrike">
                <a:solidFill>
                  <a:srgbClr val="42CF3F"/>
                </a:solidFill>
                <a:ea typeface="Pretendard Bold"/>
              </a:rPr>
              <a:t>페이지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>
                <a:solidFill>
                  <a:srgbClr val="42CF3F"/>
                </a:solidFill>
                <a:latin typeface="Poppins ExtraLight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00" y="3098800"/>
            <a:ext cx="4394200" cy="316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3098800"/>
            <a:ext cx="4394200" cy="3162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2209800"/>
            <a:ext cx="1598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060700" y="6261100"/>
            <a:ext cx="6337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354300" y="1689100"/>
            <a:ext cx="1803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9519"/>
              </a:lnSpc>
            </a:pPr>
            <a:r>
              <a:rPr lang="en-US" sz="1600" b="0" i="0" u="none" strike="noStrike" spc="300">
                <a:solidFill>
                  <a:srgbClr val="42CF3F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4900" y="7467600"/>
            <a:ext cx="4406900" cy="193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</a:pP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현황에서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주목해야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할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중요한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특징이나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문제점을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간단히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설명합니다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.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해당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페이지의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내용만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보고도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현황을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간단히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파악할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있도록요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.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참고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자료에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적합한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자세한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내용을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적어주세요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.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2200" y="6819900"/>
            <a:ext cx="4445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01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ㅣ</a:t>
            </a: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첫번째</a:t>
            </a: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현황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21500" y="7467600"/>
            <a:ext cx="4406900" cy="193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</a:pP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이미지를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넣는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곳에는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현황을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시각적으로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단번에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소개할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있는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이미지를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넣어보세요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.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글보다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시각적인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수치가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더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빠르게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이해를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도울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있어요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.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참고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자료에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적합한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자세한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내용을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적어주세요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.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08800" y="6819900"/>
            <a:ext cx="4445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02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ㅣ</a:t>
            </a: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두번째</a:t>
            </a: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현황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77300" y="6261100"/>
            <a:ext cx="63373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3500" y="3098800"/>
            <a:ext cx="4394200" cy="3162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738100" y="7467600"/>
            <a:ext cx="4406900" cy="193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</a:pP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현황에서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주목해야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할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중요한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특징이나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문제점을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간단히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설명합니다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.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해당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페이지의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내용만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보고도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현황을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간단히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파악할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있도록요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.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참고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자료에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적합한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자세한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내용을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적어주세요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.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25400" y="6819900"/>
            <a:ext cx="4445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03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ㅣ</a:t>
            </a: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세번째</a:t>
            </a: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현황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7000" b="0" i="0" u="none" strike="noStrike">
                <a:solidFill>
                  <a:srgbClr val="42CF3F"/>
                </a:solidFill>
                <a:ea typeface="Pretendard Bold"/>
              </a:rPr>
              <a:t>현황</a:t>
            </a:r>
            <a:r>
              <a:rPr lang="en-US" sz="7000" b="0" i="0" u="none" strike="noStrike">
                <a:solidFill>
                  <a:srgbClr val="42CF3F"/>
                </a:solidFill>
                <a:latin typeface="Pretendard Bold"/>
              </a:rPr>
              <a:t> </a:t>
            </a:r>
            <a:r>
              <a:rPr lang="ko-KR" sz="7000" b="0" i="0" u="none" strike="noStrike">
                <a:solidFill>
                  <a:srgbClr val="42CF3F"/>
                </a:solidFill>
                <a:ea typeface="Pretendard Bold"/>
              </a:rPr>
              <a:t>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>
                <a:solidFill>
                  <a:srgbClr val="42CF3F"/>
                </a:solidFill>
                <a:latin typeface="Poppins ExtraLight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354300" y="1689100"/>
            <a:ext cx="1803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9519"/>
              </a:lnSpc>
            </a:pPr>
            <a:r>
              <a:rPr lang="en-US" sz="1600" b="0" i="0" u="none" strike="noStrike" spc="300">
                <a:solidFill>
                  <a:srgbClr val="42CF3F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62400" y="3848100"/>
            <a:ext cx="103632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sz="2800" b="0" i="0" u="none" strike="noStrike" spc="100">
                <a:solidFill>
                  <a:srgbClr val="2A2A2A"/>
                </a:solidFill>
                <a:ea typeface="Pretendard Regular"/>
              </a:rPr>
              <a:t>이곳에는</a:t>
            </a:r>
            <a:r>
              <a:rPr lang="en-US" sz="2800" b="0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0" i="0" u="none" strike="noStrike" spc="100">
                <a:solidFill>
                  <a:srgbClr val="2A2A2A"/>
                </a:solidFill>
                <a:ea typeface="Pretendard Regular"/>
              </a:rPr>
              <a:t>분석한</a:t>
            </a:r>
            <a:r>
              <a:rPr lang="en-US" sz="2800" b="0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0" i="0" u="none" strike="noStrike" spc="100">
                <a:solidFill>
                  <a:srgbClr val="2A2A2A"/>
                </a:solidFill>
                <a:ea typeface="Pretendard Regular"/>
              </a:rPr>
              <a:t>내용을</a:t>
            </a:r>
            <a:r>
              <a:rPr lang="en-US" sz="2800" b="0" i="0" u="none" strike="noStrike" spc="100">
                <a:solidFill>
                  <a:srgbClr val="2A2A2A"/>
                </a:solidFill>
                <a:latin typeface="Pretendard Regular"/>
              </a:rPr>
              <a:t> </a:t>
            </a:r>
            <a:r>
              <a:rPr lang="ko-KR" sz="2800" b="0" i="0" u="none" strike="noStrike" spc="100">
                <a:solidFill>
                  <a:srgbClr val="2A2A2A"/>
                </a:solidFill>
                <a:ea typeface="Pretendard Regular"/>
              </a:rPr>
              <a:t>요약해</a:t>
            </a:r>
            <a:r>
              <a:rPr lang="en-US" sz="2800" b="0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0" i="0" u="none" strike="noStrike" spc="100">
                <a:solidFill>
                  <a:srgbClr val="2A2A2A"/>
                </a:solidFill>
                <a:ea typeface="Pretendard Regular"/>
              </a:rPr>
              <a:t>입력해</a:t>
            </a:r>
            <a:r>
              <a:rPr lang="en-US" sz="2800" b="0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0" i="0" u="none" strike="noStrike" spc="100">
                <a:solidFill>
                  <a:srgbClr val="2A2A2A"/>
                </a:solidFill>
                <a:ea typeface="Pretendard Regular"/>
              </a:rPr>
              <a:t>주세요</a:t>
            </a:r>
            <a:r>
              <a:rPr lang="en-US" sz="2800" b="0" i="0" u="none" strike="noStrike" spc="100">
                <a:solidFill>
                  <a:srgbClr val="2A2A2A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15369"/>
              </a:lnSpc>
            </a:pPr>
            <a:r>
              <a:rPr lang="ko-KR" sz="3400" b="0" i="0" u="none" strike="noStrike" spc="100">
                <a:solidFill>
                  <a:srgbClr val="42CF3F"/>
                </a:solidFill>
                <a:ea typeface="Pretendard SemiBold"/>
              </a:rPr>
              <a:t>분석한</a:t>
            </a:r>
            <a:r>
              <a:rPr lang="en-US" sz="3400" b="0" i="0" u="none" strike="noStrike" spc="100">
                <a:solidFill>
                  <a:srgbClr val="42CF3F"/>
                </a:solidFill>
                <a:latin typeface="Pretendard SemiBold"/>
              </a:rPr>
              <a:t> </a:t>
            </a:r>
            <a:r>
              <a:rPr lang="ko-KR" sz="3400" b="0" i="0" u="none" strike="noStrike" spc="100">
                <a:solidFill>
                  <a:srgbClr val="42CF3F"/>
                </a:solidFill>
                <a:ea typeface="Pretendard SemiBold"/>
              </a:rPr>
              <a:t>결과에</a:t>
            </a:r>
            <a:r>
              <a:rPr lang="en-US" sz="3400" b="0" i="0" u="none" strike="noStrike" spc="100">
                <a:solidFill>
                  <a:srgbClr val="42CF3F"/>
                </a:solidFill>
                <a:latin typeface="Pretendard SemiBold"/>
              </a:rPr>
              <a:t> </a:t>
            </a:r>
            <a:r>
              <a:rPr lang="ko-KR" sz="3400" b="0" i="0" u="none" strike="noStrike" spc="100">
                <a:solidFill>
                  <a:srgbClr val="42CF3F"/>
                </a:solidFill>
                <a:ea typeface="Pretendard SemiBold"/>
              </a:rPr>
              <a:t>관한</a:t>
            </a:r>
            <a:r>
              <a:rPr lang="en-US" sz="3400" b="0" i="0" u="none" strike="noStrike" spc="100">
                <a:solidFill>
                  <a:srgbClr val="42CF3F"/>
                </a:solidFill>
                <a:latin typeface="Pretendard SemiBold"/>
              </a:rPr>
              <a:t> </a:t>
            </a:r>
            <a:r>
              <a:rPr lang="ko-KR" sz="3400" b="0" i="0" u="none" strike="noStrike" spc="100">
                <a:solidFill>
                  <a:srgbClr val="42CF3F"/>
                </a:solidFill>
                <a:ea typeface="Pretendard SemiBold"/>
              </a:rPr>
              <a:t>담당자의</a:t>
            </a:r>
            <a:r>
              <a:rPr lang="en-US" sz="3400" b="0" i="0" u="none" strike="noStrike" spc="100">
                <a:solidFill>
                  <a:srgbClr val="42CF3F"/>
                </a:solidFill>
                <a:latin typeface="Pretendard SemiBold"/>
              </a:rPr>
              <a:t> </a:t>
            </a:r>
            <a:r>
              <a:rPr lang="ko-KR" sz="3400" b="0" i="0" u="none" strike="noStrike" spc="100">
                <a:solidFill>
                  <a:srgbClr val="42CF3F"/>
                </a:solidFill>
                <a:ea typeface="Pretendard SemiBold"/>
              </a:rPr>
              <a:t>의견도</a:t>
            </a:r>
            <a:r>
              <a:rPr lang="en-US" sz="3400" b="0" i="0" u="none" strike="noStrike" spc="100">
                <a:solidFill>
                  <a:srgbClr val="42CF3F"/>
                </a:solidFill>
                <a:latin typeface="Pretendard SemiBold"/>
              </a:rPr>
              <a:t> </a:t>
            </a:r>
            <a:r>
              <a:rPr lang="ko-KR" sz="3400" b="0" i="0" u="none" strike="noStrike" spc="100">
                <a:solidFill>
                  <a:srgbClr val="42CF3F"/>
                </a:solidFill>
                <a:ea typeface="Pretendard SemiBold"/>
              </a:rPr>
              <a:t>함께</a:t>
            </a:r>
            <a:r>
              <a:rPr lang="en-US" sz="3400" b="0" i="0" u="none" strike="noStrike" spc="100">
                <a:solidFill>
                  <a:srgbClr val="42CF3F"/>
                </a:solidFill>
                <a:latin typeface="Pretendard SemiBold"/>
              </a:rPr>
              <a:t> </a:t>
            </a:r>
            <a:r>
              <a:rPr lang="ko-KR" sz="3400" b="0" i="0" u="none" strike="noStrike" spc="100">
                <a:solidFill>
                  <a:srgbClr val="42CF3F"/>
                </a:solidFill>
                <a:ea typeface="Pretendard SemiBold"/>
              </a:rPr>
              <a:t>남겨주세요</a:t>
            </a:r>
            <a:r>
              <a:rPr lang="en-US" sz="3400" b="0" i="0" u="none" strike="noStrike" spc="100">
                <a:solidFill>
                  <a:srgbClr val="42CF3F"/>
                </a:solidFill>
                <a:latin typeface="Pretendard SemiBold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35500" y="3708400"/>
            <a:ext cx="4572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300" y="3708400"/>
            <a:ext cx="4572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978900" y="5549900"/>
            <a:ext cx="3429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737600" y="-990600"/>
            <a:ext cx="838200" cy="16002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737600" y="1003300"/>
            <a:ext cx="838200" cy="16002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613400" y="7988300"/>
            <a:ext cx="19050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756900" y="7988300"/>
            <a:ext cx="1905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600" y="7696200"/>
            <a:ext cx="4241800" cy="2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54200" y="7848600"/>
            <a:ext cx="42926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7859"/>
              </a:lnSpc>
            </a:pP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분석에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사용된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데이터의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종류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출처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수집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방법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등을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설명합니다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.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데이터의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신뢰성과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정확성을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강조하는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부분입니다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41500" y="6934200"/>
            <a:ext cx="4318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01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ㅣ</a:t>
            </a: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분석</a:t>
            </a: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내용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3100" y="7696200"/>
            <a:ext cx="42418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985000" y="7848600"/>
            <a:ext cx="42926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7859"/>
              </a:lnSpc>
            </a:pP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실제로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어떻게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분석을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수행햇느지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단계들을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거쳤는지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설명합니다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.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전처리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모델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학습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등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단계를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포함합니다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85000" y="6934200"/>
            <a:ext cx="4318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02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ㅣ</a:t>
            </a: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분석</a:t>
            </a: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내용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66600" y="7696200"/>
            <a:ext cx="4241800" cy="25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128500" y="7848600"/>
            <a:ext cx="42926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7859"/>
              </a:lnSpc>
            </a:pP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결과와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그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해석을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설명합니다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.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지표를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사용하여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결과를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해석했는지를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명시합니다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.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폰트는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Regular"/>
              </a:rPr>
              <a:t>프린텐다드입니다</a:t>
            </a:r>
            <a:r>
              <a:rPr lang="en-US" sz="2200" b="0" i="0" u="none" strike="noStrike">
                <a:solidFill>
                  <a:srgbClr val="2A2A2A"/>
                </a:solidFill>
                <a:latin typeface="Pretendard Regular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28500" y="6934200"/>
            <a:ext cx="4318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03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ㅣ</a:t>
            </a: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분석</a:t>
            </a:r>
            <a:r>
              <a:rPr lang="en-US" sz="2800" b="0" i="0" u="none" strike="noStrike">
                <a:solidFill>
                  <a:srgbClr val="42CF3F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42CF3F"/>
                </a:solidFill>
                <a:ea typeface="Pretendard Medium"/>
              </a:rPr>
              <a:t>내용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7000" b="0" i="0" u="none" strike="noStrike">
                <a:solidFill>
                  <a:srgbClr val="42CF3F"/>
                </a:solidFill>
                <a:ea typeface="Pretendard Bold"/>
              </a:rPr>
              <a:t>분석</a:t>
            </a:r>
            <a:r>
              <a:rPr lang="en-US" sz="7000" b="0" i="0" u="none" strike="noStrike">
                <a:solidFill>
                  <a:srgbClr val="42CF3F"/>
                </a:solidFill>
                <a:latin typeface="Pretendard Bold"/>
              </a:rPr>
              <a:t> </a:t>
            </a:r>
            <a:r>
              <a:rPr lang="ko-KR" sz="7000" b="0" i="0" u="none" strike="noStrike">
                <a:solidFill>
                  <a:srgbClr val="42CF3F"/>
                </a:solidFill>
                <a:ea typeface="Pretendard Bold"/>
              </a:rPr>
              <a:t>페이지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>
                <a:solidFill>
                  <a:srgbClr val="42CF3F"/>
                </a:solidFill>
                <a:latin typeface="Poppins ExtraLight"/>
              </a:rPr>
              <a:t>04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662</Words>
  <Application>Microsoft Office PowerPoint</Application>
  <PresentationFormat>사용자 지정</PresentationFormat>
  <Paragraphs>169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Pretendard Light</vt:lpstr>
      <vt:lpstr>Calibri</vt:lpstr>
      <vt:lpstr>Wingdings</vt:lpstr>
      <vt:lpstr>Pretendard Bold</vt:lpstr>
      <vt:lpstr>Poppins ExtraLight</vt:lpstr>
      <vt:lpstr>Pretendard SemiBold</vt:lpstr>
      <vt:lpstr>맑은 고딕</vt:lpstr>
      <vt:lpstr>Pretendard Medium</vt:lpstr>
      <vt:lpstr>Pretendard Regular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ITPS</cp:lastModifiedBy>
  <cp:revision>16</cp:revision>
  <dcterms:created xsi:type="dcterms:W3CDTF">2006-08-16T00:00:00Z</dcterms:created>
  <dcterms:modified xsi:type="dcterms:W3CDTF">2024-07-12T07:24:50Z</dcterms:modified>
</cp:coreProperties>
</file>